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911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9ff2be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求平均速度与平均变化率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6b628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求瞬时速度与瞬时变化率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20_1#8cc85800f?htil=2&amp;vop=1&amp;pid=1c6b6287c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6888" y="1655064"/>
            <a:ext cx="1664208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0_2#8cc85800f?htil=2&amp;vop=1&amp;pid=1c6b6287c&amp;color=0,0,0&amp;bt=1&amp;bbb=1&amp;hb=1&amp;hs=1"/>
              <p:cNvSpPr/>
              <p:nvPr/>
            </p:nvSpPr>
            <p:spPr>
              <a:xfrm>
                <a:off x="832104" y="1508760"/>
                <a:ext cx="878738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物体甲、乙在时间0到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范围内，位移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的变化情况如图所示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，下列说法正确的是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20_2#8cc85800f?htil=2&amp;vop=1&amp;pid=1c6b6287c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787384" cy="770255"/>
              </a:xfrm>
              <a:prstGeom prst="rect">
                <a:avLst/>
              </a:prstGeom>
              <a:blipFill>
                <a:blip r:embed="rId4"/>
                <a:stretch>
                  <a:fillRect l="-1666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1_1#8cc85800f.bracket?vop=1&amp;pid=1c6b6287c&amp;color=0,0,0&amp;vpa=7"/>
          <p:cNvSpPr/>
          <p:nvPr/>
        </p:nvSpPr>
        <p:spPr>
          <a:xfrm>
            <a:off x="1015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0_3#8cc85800f.choices?htil=2&amp;vop=1&amp;pid=1c6b6287c&amp;color=0,0,0&amp;bbb=1&amp;hs=1"/>
              <p:cNvSpPr/>
              <p:nvPr/>
            </p:nvSpPr>
            <p:spPr>
              <a:xfrm>
                <a:off x="832104" y="2280285"/>
                <a:ext cx="878738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在0到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范围内，甲的平均速度大于乙的平均速度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在0到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范围内，甲的平均速度小于乙的平均速度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时，甲的瞬时速度大于乙的瞬时速度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时，甲的瞬时速度等于乙的瞬时速度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0_3#8cc85800f.choices?htil=2&amp;vop=1&amp;pid=1c6b6287c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0285"/>
                <a:ext cx="8787384" cy="1608455"/>
              </a:xfrm>
              <a:prstGeom prst="rect">
                <a:avLst/>
              </a:prstGeom>
              <a:blipFill>
                <a:blip r:embed="rId5"/>
                <a:stretch>
                  <a:fillRect l="-166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2_1#8cc85800f?vop=1&amp;pid=1c6b6287c&amp;color=0,0,0&amp;bbb=1&amp;hb=1&amp;hs=1"/>
              <p:cNvSpPr/>
              <p:nvPr/>
            </p:nvSpPr>
            <p:spPr>
              <a:xfrm>
                <a:off x="832104" y="3879215"/>
                <a:ext cx="10533888" cy="124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【解析】在0到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范围内，甲、乙的平均速度都是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，故A,B错误；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为甲对应的曲线在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处的切线的斜率大于乙对应的曲线在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处的切线的斜率,所以在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的瞬时速度大于乙的瞬时速度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，故C正确，D错误.故选C.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2_1#8cc85800f?vop=1&amp;pid=1c6b6287c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79215"/>
                <a:ext cx="10533888" cy="1243330"/>
              </a:xfrm>
              <a:prstGeom prst="rect">
                <a:avLst/>
              </a:prstGeom>
              <a:blipFill>
                <a:blip r:embed="rId6"/>
                <a:stretch>
                  <a:fillRect l="-1389" r="-1157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37db1f30.fixed?pid=f178db344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537db1f30.fixed?pid=f178db344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平均变化率与瞬时变化率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731f91a8.fixed?pid=537db1f30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平均变化率+1.2瞬时变化率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30a87bc55?vop=1&amp;pid=19ff2be1f&amp;color=0,0,0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运动的位移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之间的函数关系是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，那么该质点从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这两秒内的平均速度为(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30a87bc55?vop=1&amp;pid=19ff2be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463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30a87bc55.bracket?vop=1&amp;pid=19ff2be1f&amp;color=0,0,0&amp;vpa=1"/>
          <p:cNvSpPr/>
          <p:nvPr/>
        </p:nvSpPr>
        <p:spPr>
          <a:xfrm>
            <a:off x="4769961" y="2079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30a87bc55.choices?vop=1&amp;pid=19ff2be1f&amp;color=0,0,0&amp;bbb=1"/>
              <p:cNvSpPr/>
              <p:nvPr/>
            </p:nvSpPr>
            <p:spPr>
              <a:xfrm>
                <a:off x="832104" y="2450591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01747" algn="l"/>
                    <a:tab pos="5362194" algn="l"/>
                    <a:tab pos="8151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30a87bc55.choices?vop=1&amp;pid=19ff2be1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0591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3_1#30a87bc55?vop=1&amp;pid=19ff2be1f&amp;color=0,0,0&amp;bbb=1&amp;hb=1"/>
              <p:cNvSpPr/>
              <p:nvPr/>
            </p:nvSpPr>
            <p:spPr>
              <a:xfrm>
                <a:off x="832104" y="2987230"/>
                <a:ext cx="10533888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利用物体在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这段时间内的平均速度公式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这两秒内的平均速度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EX.3_1#30a87bc55?vop=1&amp;pid=19ff2be1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87230"/>
                <a:ext cx="10533888" cy="795655"/>
              </a:xfrm>
              <a:prstGeom prst="rect">
                <a:avLst/>
              </a:prstGeom>
              <a:blipFill>
                <a:blip r:embed="rId5"/>
                <a:stretch>
                  <a:fillRect l="-1389" r="-174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_1#30a87bc55?vop=1&amp;pid=19ff2be1f&amp;color=0,0,0&amp;bbb=1"/>
              <p:cNvSpPr/>
              <p:nvPr/>
            </p:nvSpPr>
            <p:spPr>
              <a:xfrm>
                <a:off x="832104" y="3789489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这两秒内的平均速度为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4_1#30a87bc55?vop=1&amp;pid=19ff2be1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89489"/>
                <a:ext cx="10533888" cy="525971"/>
              </a:xfrm>
              <a:prstGeom prst="rect">
                <a:avLst/>
              </a:prstGeom>
              <a:blipFill>
                <a:blip r:embed="rId6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_1#61b713bde?vop=1&amp;pid=19ff2be1f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上的平均变化率为(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5_1#61b713bde?vop=1&amp;pid=19ff2be1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_1#61b713bde.bracket?vop=1&amp;pid=19ff2be1f&amp;color=0,0,0&amp;vpa=2"/>
          <p:cNvSpPr/>
          <p:nvPr/>
        </p:nvSpPr>
        <p:spPr>
          <a:xfrm>
            <a:off x="6482429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5_2#61b713bde.choices?vop=1&amp;pid=19ff2be1f&amp;color=0,0,0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73197" algn="l"/>
                    <a:tab pos="5539994" algn="l"/>
                    <a:tab pos="7941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5_2#61b713bde.choices?vop=1&amp;pid=19ff2be1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7_1#61b713bde?vop=1&amp;pid=19ff2be1f&amp;color=0,0,0&amp;bbb=1"/>
              <p:cNvSpPr/>
              <p:nvPr/>
            </p:nvSpPr>
            <p:spPr>
              <a:xfrm>
                <a:off x="832104" y="2413064"/>
                <a:ext cx="10533888" cy="459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【解析】由平均变化率定义得所求平均变化率为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7_1#61b713bde?vop=1&amp;pid=19ff2be1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064"/>
                <a:ext cx="10533888" cy="459423"/>
              </a:xfrm>
              <a:prstGeom prst="rect">
                <a:avLst/>
              </a:prstGeom>
              <a:blipFill>
                <a:blip r:embed="rId5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8_1#c11b96583?htil=1&amp;vop=1&amp;pid=19ff2be1f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2952" y="1508760"/>
            <a:ext cx="1242700" cy="115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8_2#c11b96583?htil=1&amp;vop=1&amp;pid=19ff2be1f&amp;color=0,0,0&amp;bt=1&amp;bbb=1&amp;hb=1&amp;hs=1"/>
              <p:cNvSpPr/>
              <p:nvPr/>
            </p:nvSpPr>
            <p:spPr>
              <a:xfrm>
                <a:off x="832104" y="1521459"/>
                <a:ext cx="897940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的图象如图所示,设函数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到1的平均变化率为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的平均变化率为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8_2#c11b96583?htil=1&amp;vop=1&amp;pid=19ff2be1f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21459"/>
                <a:ext cx="8979408" cy="770255"/>
              </a:xfrm>
              <a:prstGeom prst="rect">
                <a:avLst/>
              </a:prstGeom>
              <a:blipFill>
                <a:blip r:embed="rId4"/>
                <a:stretch>
                  <a:fillRect l="-1629" r="-47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9_1#c11b96583.bracket?vop=1&amp;pid=19ff2be1f&amp;color=0,0,0&amp;vpa=3"/>
          <p:cNvSpPr/>
          <p:nvPr/>
        </p:nvSpPr>
        <p:spPr>
          <a:xfrm>
            <a:off x="5484844" y="192722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8_3#c11b96583.choices?htil=1&amp;vop=1&amp;pid=19ff2be1f&amp;color=0,0,0&amp;bbb=1&amp;hs=1"/>
              <p:cNvSpPr/>
              <p:nvPr/>
            </p:nvSpPr>
            <p:spPr>
              <a:xfrm>
                <a:off x="832104" y="2334449"/>
                <a:ext cx="897940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267077" algn="l"/>
                    <a:tab pos="4508754" algn="l"/>
                    <a:tab pos="676313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不能确定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8_3#c11b96583.choices?htil=1&amp;vop=1&amp;pid=19ff2be1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49"/>
                <a:ext cx="8979408" cy="360680"/>
              </a:xfrm>
              <a:prstGeom prst="rect">
                <a:avLst/>
              </a:prstGeom>
              <a:blipFill>
                <a:blip r:embed="rId5"/>
                <a:stretch>
                  <a:fillRect l="-162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0_1#c11b96583?vop=1&amp;pid=19ff2be1f&amp;color=0,0,0&amp;bbb=1&amp;hs=1"/>
              <p:cNvSpPr/>
              <p:nvPr/>
            </p:nvSpPr>
            <p:spPr>
              <a:xfrm>
                <a:off x="832104" y="2695129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．故选C．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10_1#c11b96583?vop=1&amp;pid=19ff2be1f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129"/>
                <a:ext cx="10533888" cy="482600"/>
              </a:xfrm>
              <a:prstGeom prst="rect">
                <a:avLst/>
              </a:prstGeom>
              <a:blipFill>
                <a:blip r:embed="rId6"/>
                <a:stretch>
                  <a:fillRect l="-1389" b="-11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1_1#9e18bff18?vop=1&amp;pid=19ff2be1f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已知二次函数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从1到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的平均变化率为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，请写出满足条件的一个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11_1#9e18bff18?vop=1&amp;pid=19ff2be1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6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12_1#9e18bff18.blank?vop=1&amp;pid=19ff2be1f&amp;color=0,0,0&amp;vpa=4&amp;bbb=1&amp;hb=1"/>
              <p:cNvSpPr/>
              <p:nvPr/>
            </p:nvSpPr>
            <p:spPr>
              <a:xfrm>
                <a:off x="832104" y="147066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10"/>
                  </a:lnSpc>
                </a:pPr>
                <a:r>
                  <a:rPr lang="en-US" altLang="zh-CN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1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答案不唯一）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12_1#9e18bff18.blank?vop=1&amp;pid=19ff2be1f&amp;color=0,0,0&amp;vpa=4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70660"/>
                <a:ext cx="10531904" cy="770255"/>
              </a:xfrm>
              <a:prstGeom prst="rect">
                <a:avLst/>
              </a:prstGeom>
              <a:blipFill>
                <a:blip r:embed="rId4"/>
                <a:stretch>
                  <a:fillRect l="-139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3_1#9e18bff18?vop=1&amp;pid=19ff2be1f&amp;color=0,0,0&amp;bbb=1&amp;hb=1"/>
              <p:cNvSpPr/>
              <p:nvPr/>
            </p:nvSpPr>
            <p:spPr>
              <a:xfrm>
                <a:off x="832104" y="2280285"/>
                <a:ext cx="10533888" cy="1445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任意实数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（答案不唯一）.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13_1#9e18bff18?vop=1&amp;pid=19ff2be1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0285"/>
                <a:ext cx="10533888" cy="1445959"/>
              </a:xfrm>
              <a:prstGeom prst="rect">
                <a:avLst/>
              </a:prstGeom>
              <a:blipFill>
                <a:blip r:embed="rId5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4_1#321278c38?vop=1&amp;pid=1c6b6287c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一物体做直线运动，其位移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，则物体在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时的瞬时速度为(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4_1#321278c38?vop=1&amp;pid=1c6b6287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7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321278c38.bracket?vop=1&amp;pid=1c6b6287c&amp;color=0,0,0&amp;vpa=5"/>
          <p:cNvSpPr/>
          <p:nvPr/>
        </p:nvSpPr>
        <p:spPr>
          <a:xfrm>
            <a:off x="3235611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4_2#321278c38.choices?vop=1&amp;pid=1c6b6287c&amp;color=0,0,0&amp;bbb=1"/>
              <p:cNvSpPr/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65222" algn="l"/>
                    <a:tab pos="5305044" algn="l"/>
                    <a:tab pos="79575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4_2#321278c38.choices?vop=1&amp;pid=1c6b628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6_1#321278c38?vop=1&amp;pid=1c6b6287c&amp;color=0,0,0&amp;bbb=1"/>
              <p:cNvSpPr/>
              <p:nvPr/>
            </p:nvSpPr>
            <p:spPr>
              <a:xfrm>
                <a:off x="832104" y="2682367"/>
                <a:ext cx="10533888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+8+4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lim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以物体在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时的瞬时速度为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16_1#321278c38?vop=1&amp;pid=1c6b628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367"/>
                <a:ext cx="10533888" cy="1306830"/>
              </a:xfrm>
              <a:prstGeom prst="rect">
                <a:avLst/>
              </a:prstGeom>
              <a:blipFill>
                <a:blip r:embed="rId5"/>
                <a:stretch>
                  <a:fillRect l="-1389" b="-11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6630aad8d?vop=1&amp;pid=1c6b6287c&amp;color=0,0,0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已知半径为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的球的表面积为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的瞬时变化率为(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7_1#6630aad8d?vop=1&amp;pid=1c6b6287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6630aad8d.bracket?vop=1&amp;pid=1c6b6287c&amp;color=0,0,0&amp;vpa=6"/>
          <p:cNvSpPr/>
          <p:nvPr/>
        </p:nvSpPr>
        <p:spPr>
          <a:xfrm>
            <a:off x="8070690" y="173488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6630aad8d.choices?vop=1&amp;pid=1c6b6287c&amp;color=0,0,0&amp;bbb=1"/>
              <p:cNvSpPr/>
              <p:nvPr/>
            </p:nvSpPr>
            <p:spPr>
              <a:xfrm>
                <a:off x="832104" y="2035874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6647" algn="l"/>
                    <a:tab pos="5374894" algn="l"/>
                    <a:tab pos="7986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7_2#6630aad8d.choices?vop=1&amp;pid=1c6b628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9_1#6630aad8d?vop=1&amp;pid=1c6b6287c&amp;color=0,0,0&amp;bbb=1&amp;hb=1"/>
              <p:cNvSpPr/>
              <p:nvPr/>
            </p:nvSpPr>
            <p:spPr>
              <a:xfrm>
                <a:off x="832104" y="2400364"/>
                <a:ext cx="10533888" cy="1084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π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=8+4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趋于0时，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趋于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8，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的瞬时变化率为8.故选C.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19_1#6630aad8d?vop=1&amp;pid=1c6b6287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364"/>
                <a:ext cx="10533888" cy="1084644"/>
              </a:xfrm>
              <a:prstGeom prst="rect">
                <a:avLst/>
              </a:prstGeom>
              <a:blipFill>
                <a:blip r:embed="rId5"/>
                <a:stretch>
                  <a:fillRect l="-1389" r="-3183" b="-73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636</Words>
  <Application>Microsoft Office PowerPoint</Application>
  <PresentationFormat>宽屏</PresentationFormat>
  <Paragraphs>58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2025-10-22T02:38:07Z</dcterms:created>
  <dcterms:modified xsi:type="dcterms:W3CDTF">2025-10-22T02:47:05Z</dcterms:modified>
  <cp:category/>
  <cp:contentStatus/>
</cp:coreProperties>
</file>